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  <p:sldId id="272" r:id="rId18"/>
    <p:sldId id="278" r:id="rId19"/>
    <p:sldId id="279" r:id="rId20"/>
    <p:sldId id="273" r:id="rId21"/>
    <p:sldId id="274" r:id="rId22"/>
    <p:sldId id="276" r:id="rId23"/>
    <p:sldId id="277" r:id="rId24"/>
    <p:sldId id="275" r:id="rId25"/>
    <p:sldId id="280" r:id="rId26"/>
    <p:sldId id="283" r:id="rId27"/>
    <p:sldId id="285" r:id="rId28"/>
    <p:sldId id="286" r:id="rId29"/>
    <p:sldId id="287" r:id="rId30"/>
    <p:sldId id="284" r:id="rId31"/>
    <p:sldId id="282" r:id="rId32"/>
    <p:sldId id="281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0" y="-17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00AA3-D3D5-4E2C-92D8-C42F6FDFEEE3}" type="datetimeFigureOut">
              <a:rPr lang="pl-PL" smtClean="0"/>
              <a:pPr/>
              <a:t>18.04.2017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6AF3B-0980-470E-8292-2DF018A3443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00AA3-D3D5-4E2C-92D8-C42F6FDFEEE3}" type="datetimeFigureOut">
              <a:rPr lang="pl-PL" smtClean="0"/>
              <a:pPr/>
              <a:t>18.04.2017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6AF3B-0980-470E-8292-2DF018A344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00AA3-D3D5-4E2C-92D8-C42F6FDFEEE3}" type="datetimeFigureOut">
              <a:rPr lang="pl-PL" smtClean="0"/>
              <a:pPr/>
              <a:t>18.04.2017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6AF3B-0980-470E-8292-2DF018A344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00AA3-D3D5-4E2C-92D8-C42F6FDFEEE3}" type="datetimeFigureOut">
              <a:rPr lang="pl-PL" smtClean="0"/>
              <a:pPr/>
              <a:t>18.04.2017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6AF3B-0980-470E-8292-2DF018A344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00AA3-D3D5-4E2C-92D8-C42F6FDFEEE3}" type="datetimeFigureOut">
              <a:rPr lang="pl-PL" smtClean="0"/>
              <a:pPr/>
              <a:t>18.04.2017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6AF3B-0980-470E-8292-2DF018A3443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00AA3-D3D5-4E2C-92D8-C42F6FDFEEE3}" type="datetimeFigureOut">
              <a:rPr lang="pl-PL" smtClean="0"/>
              <a:pPr/>
              <a:t>18.04.2017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6AF3B-0980-470E-8292-2DF018A344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00AA3-D3D5-4E2C-92D8-C42F6FDFEEE3}" type="datetimeFigureOut">
              <a:rPr lang="pl-PL" smtClean="0"/>
              <a:pPr/>
              <a:t>18.04.2017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6AF3B-0980-470E-8292-2DF018A3443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00AA3-D3D5-4E2C-92D8-C42F6FDFEEE3}" type="datetimeFigureOut">
              <a:rPr lang="pl-PL" smtClean="0"/>
              <a:pPr/>
              <a:t>18.04.2017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6AF3B-0980-470E-8292-2DF018A344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00AA3-D3D5-4E2C-92D8-C42F6FDFEEE3}" type="datetimeFigureOut">
              <a:rPr lang="pl-PL" smtClean="0"/>
              <a:pPr/>
              <a:t>18.04.2017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6AF3B-0980-470E-8292-2DF018A344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00AA3-D3D5-4E2C-92D8-C42F6FDFEEE3}" type="datetimeFigureOut">
              <a:rPr lang="pl-PL" smtClean="0"/>
              <a:pPr/>
              <a:t>18.04.2017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6AF3B-0980-470E-8292-2DF018A344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3100AA3-D3D5-4E2C-92D8-C42F6FDFEEE3}" type="datetimeFigureOut">
              <a:rPr lang="pl-PL" smtClean="0"/>
              <a:pPr/>
              <a:t>18.04.2017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626AF3B-0980-470E-8292-2DF018A344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3100AA3-D3D5-4E2C-92D8-C42F6FDFEEE3}" type="datetimeFigureOut">
              <a:rPr lang="pl-PL" smtClean="0"/>
              <a:pPr/>
              <a:t>18.04.2017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626AF3B-0980-470E-8292-2DF018A3443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psychologytoday.com/blog/hot-thought/201310/the-extended-breat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Eksternalizm</a:t>
            </a:r>
            <a:r>
              <a:rPr lang="pl-PL" dirty="0" smtClean="0"/>
              <a:t> i umysł rozszerzony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Dr hab. Marcin Miłkowski, </a:t>
            </a:r>
            <a:r>
              <a:rPr lang="pl-PL" dirty="0" err="1" smtClean="0"/>
              <a:t>IFiS</a:t>
            </a:r>
            <a:r>
              <a:rPr lang="pl-PL" dirty="0" smtClean="0"/>
              <a:t> PAN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Fodor</a:t>
            </a:r>
            <a:r>
              <a:rPr lang="pl-PL" dirty="0" smtClean="0"/>
              <a:t> kontratakuje: solipsyzm metodologiczny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Solipsyzm w filozofii: teoria, że istnieje tylko jeden podmiot poznania (i ja akurat nim jestem).</a:t>
            </a:r>
          </a:p>
          <a:p>
            <a:r>
              <a:rPr lang="pl-PL" dirty="0" smtClean="0"/>
              <a:t>Solipsyzm metodologiczny </a:t>
            </a:r>
            <a:r>
              <a:rPr lang="pl-PL" dirty="0" err="1" smtClean="0"/>
              <a:t>Fodora</a:t>
            </a:r>
            <a:r>
              <a:rPr lang="pl-PL" dirty="0" smtClean="0"/>
              <a:t> (1980): teza, że czynniki </a:t>
            </a:r>
            <a:r>
              <a:rPr lang="pl-PL" dirty="0" err="1" smtClean="0"/>
              <a:t>pozapodmiotowe</a:t>
            </a:r>
            <a:r>
              <a:rPr lang="pl-PL" dirty="0" smtClean="0"/>
              <a:t> </a:t>
            </a:r>
            <a:r>
              <a:rPr lang="pl-PL" i="1" dirty="0" smtClean="0"/>
              <a:t>należy</a:t>
            </a:r>
            <a:r>
              <a:rPr lang="pl-PL" dirty="0" smtClean="0"/>
              <a:t> zignorować w psychologii, przede wszystkim dlatego, że ich badać nie można.</a:t>
            </a:r>
          </a:p>
          <a:p>
            <a:r>
              <a:rPr lang="pl-PL" dirty="0" smtClean="0"/>
              <a:t>Jest ich za dużo, no i nie są ciekawe dla filozofii.</a:t>
            </a:r>
          </a:p>
          <a:p>
            <a:r>
              <a:rPr lang="pl-PL" dirty="0" err="1" smtClean="0"/>
              <a:t>Fodor</a:t>
            </a:r>
            <a:r>
              <a:rPr lang="pl-PL" dirty="0" smtClean="0"/>
              <a:t> dziś jest </a:t>
            </a:r>
            <a:r>
              <a:rPr lang="pl-PL" dirty="0" err="1" smtClean="0"/>
              <a:t>eksternalistą</a:t>
            </a:r>
            <a:r>
              <a:rPr lang="pl-PL" dirty="0" smtClean="0"/>
              <a:t>, a </a:t>
            </a:r>
            <a:r>
              <a:rPr lang="pl-PL" dirty="0" err="1" smtClean="0"/>
              <a:t>internalistów</a:t>
            </a:r>
            <a:r>
              <a:rPr lang="pl-PL" dirty="0" smtClean="0"/>
              <a:t> zostało niewielu…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Aktywny </a:t>
            </a:r>
            <a:r>
              <a:rPr lang="pl-PL" dirty="0" err="1" smtClean="0"/>
              <a:t>eksternalizm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83560"/>
            <a:ext cx="5673824" cy="4572000"/>
          </a:xfrm>
        </p:spPr>
        <p:txBody>
          <a:bodyPr/>
          <a:lstStyle/>
          <a:p>
            <a:r>
              <a:rPr lang="pl-PL" dirty="0" smtClean="0"/>
              <a:t>David </a:t>
            </a:r>
            <a:r>
              <a:rPr lang="pl-PL" dirty="0" err="1" smtClean="0"/>
              <a:t>Chalmers</a:t>
            </a:r>
            <a:r>
              <a:rPr lang="pl-PL" dirty="0" smtClean="0"/>
              <a:t> i Andy Clark (1998): </a:t>
            </a:r>
          </a:p>
          <a:p>
            <a:r>
              <a:rPr lang="pl-PL" dirty="0" smtClean="0"/>
              <a:t>Narzędzia mogą być</a:t>
            </a:r>
            <a:br>
              <a:rPr lang="pl-PL" dirty="0" smtClean="0"/>
            </a:br>
            <a:r>
              <a:rPr lang="pl-PL" dirty="0" smtClean="0"/>
              <a:t>częściami umysłu.</a:t>
            </a:r>
          </a:p>
          <a:p>
            <a:r>
              <a:rPr lang="pl-PL" dirty="0" smtClean="0"/>
              <a:t>Obiekty poza głową mogą mieć stany umysłowe.</a:t>
            </a:r>
          </a:p>
          <a:p>
            <a:r>
              <a:rPr lang="pl-PL" dirty="0" smtClean="0"/>
              <a:t>Umysł może rozszerzać się na otaczający go świat…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667" t="26666" r="14999"/>
          <a:stretch>
            <a:fillRect/>
          </a:stretch>
        </p:blipFill>
        <p:spPr bwMode="auto">
          <a:xfrm>
            <a:off x="5868144" y="1196752"/>
            <a:ext cx="30384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Tetris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83560"/>
            <a:ext cx="4449688" cy="4572000"/>
          </a:xfrm>
        </p:spPr>
        <p:txBody>
          <a:bodyPr/>
          <a:lstStyle/>
          <a:p>
            <a:r>
              <a:rPr lang="pl-PL" dirty="0" smtClean="0"/>
              <a:t>W </a:t>
            </a:r>
            <a:r>
              <a:rPr lang="pl-PL" dirty="0" err="1" smtClean="0"/>
              <a:t>Tetrisie</a:t>
            </a:r>
            <a:r>
              <a:rPr lang="pl-PL" dirty="0" smtClean="0"/>
              <a:t> można już dziś:</a:t>
            </a:r>
          </a:p>
          <a:p>
            <a:pPr lvl="1"/>
            <a:r>
              <a:rPr lang="pl-PL" dirty="0" smtClean="0"/>
              <a:t>obracać figury w myślach,</a:t>
            </a:r>
          </a:p>
          <a:p>
            <a:pPr lvl="1"/>
            <a:r>
              <a:rPr lang="pl-PL" dirty="0" smtClean="0"/>
              <a:t>obracać je na ekranie…</a:t>
            </a:r>
          </a:p>
          <a:p>
            <a:r>
              <a:rPr lang="pl-PL" dirty="0" smtClean="0"/>
              <a:t>A można by mieć też specjalny implant w układzie nerwowym.</a:t>
            </a:r>
          </a:p>
          <a:p>
            <a:r>
              <a:rPr lang="pl-PL" dirty="0" smtClean="0"/>
              <a:t>Czy to wszystko procesy </a:t>
            </a:r>
            <a:r>
              <a:rPr lang="pl-PL" u="sng" dirty="0" smtClean="0"/>
              <a:t>umysłowe</a:t>
            </a:r>
            <a:r>
              <a:rPr lang="pl-PL" dirty="0" smtClean="0"/>
              <a:t>?</a:t>
            </a:r>
            <a:endParaRPr lang="pl-PL" dirty="0"/>
          </a:p>
        </p:txBody>
      </p:sp>
      <p:pic>
        <p:nvPicPr>
          <p:cNvPr id="22530" name="Picture 2" descr="https://farm1.staticflickr.com/159/394251637_ce03fdeaef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692696"/>
            <a:ext cx="2781300" cy="327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Otto i Inga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83560"/>
            <a:ext cx="5313784" cy="4572000"/>
          </a:xfrm>
        </p:spPr>
        <p:txBody>
          <a:bodyPr/>
          <a:lstStyle/>
          <a:p>
            <a:r>
              <a:rPr lang="pl-PL" dirty="0" smtClean="0"/>
              <a:t>Oboje chcą pójść do </a:t>
            </a:r>
            <a:r>
              <a:rPr lang="pl-PL" dirty="0" err="1" smtClean="0"/>
              <a:t>Museum</a:t>
            </a:r>
            <a:r>
              <a:rPr lang="pl-PL" dirty="0" smtClean="0"/>
              <a:t> of Modern Art, które jest na 53. ulicy w Nowym Jorku.</a:t>
            </a:r>
          </a:p>
          <a:p>
            <a:r>
              <a:rPr lang="pl-PL" dirty="0" smtClean="0"/>
              <a:t>Inga to pamięta i idzie do muzeum, przywołując odpowiednią drogę z pamięci.</a:t>
            </a:r>
          </a:p>
          <a:p>
            <a:r>
              <a:rPr lang="pl-PL" dirty="0" smtClean="0"/>
              <a:t>To proces świadomy i całkowicie umysłowy.</a:t>
            </a:r>
            <a:endParaRPr lang="pl-P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52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Otto i Inga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83560"/>
            <a:ext cx="6249888" cy="4572000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Otto ma chorobę Alzheimera.</a:t>
            </a:r>
          </a:p>
          <a:p>
            <a:r>
              <a:rPr lang="pl-PL" dirty="0" smtClean="0"/>
              <a:t>Ale ma w notatniku adres MOMA.</a:t>
            </a:r>
          </a:p>
          <a:p>
            <a:r>
              <a:rPr lang="pl-PL" dirty="0" smtClean="0"/>
              <a:t>Idzie na 53. ulicę.</a:t>
            </a:r>
          </a:p>
          <a:p>
            <a:r>
              <a:rPr lang="pl-PL" dirty="0" smtClean="0"/>
              <a:t>Clark i </a:t>
            </a:r>
            <a:r>
              <a:rPr lang="pl-PL" dirty="0" err="1" smtClean="0"/>
              <a:t>Chalmers</a:t>
            </a:r>
            <a:r>
              <a:rPr lang="pl-PL" dirty="0" smtClean="0"/>
              <a:t>: to całkowicie analogiczny proces. Notatnik odgrywa rolę </a:t>
            </a:r>
            <a:r>
              <a:rPr lang="pl-PL" b="1" dirty="0" smtClean="0"/>
              <a:t>pamięci</a:t>
            </a:r>
            <a:r>
              <a:rPr lang="pl-PL" dirty="0" smtClean="0"/>
              <a:t>.</a:t>
            </a:r>
          </a:p>
          <a:p>
            <a:r>
              <a:rPr lang="pl-PL" dirty="0" smtClean="0"/>
              <a:t>Dla Ottona notatnik jest niezbędny w życiu, automatycznie z niego korzysta i zawsze uznaje, co tam jest napisane.</a:t>
            </a:r>
            <a:endParaRPr lang="pl-PL" dirty="0"/>
          </a:p>
        </p:txBody>
      </p:sp>
      <p:pic>
        <p:nvPicPr>
          <p:cNvPr id="29698" name="Picture 2" descr="http://www.modern-senior.com/wp-content/uploads/2014/06/AlzheimersBrain300x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0"/>
            <a:ext cx="2857500" cy="2000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Argument z analogii funkcjonalnej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„Jeśli w obliczu pewnego zadania część świata funkcjonuje jako proces, który bez wahania uznalibyśmy – </a:t>
            </a:r>
            <a:r>
              <a:rPr lang="pl-PL" i="1" dirty="0" smtClean="0"/>
              <a:t>gdyby rozgrywał się w głowie</a:t>
            </a:r>
            <a:r>
              <a:rPr lang="pl-PL" dirty="0" smtClean="0"/>
              <a:t> – za część procesu poznawczego, wówczas ta część świata jest (naszym zdaniem) częścią procesu poznawczego”.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Ale czy </a:t>
            </a:r>
            <a:r>
              <a:rPr lang="pl-PL" dirty="0" err="1" smtClean="0"/>
              <a:t>Wikipedia</a:t>
            </a:r>
            <a:r>
              <a:rPr lang="pl-PL" dirty="0" smtClean="0"/>
              <a:t> też…?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83560"/>
            <a:ext cx="3297560" cy="4572000"/>
          </a:xfrm>
        </p:spPr>
        <p:txBody>
          <a:bodyPr/>
          <a:lstStyle/>
          <a:p>
            <a:r>
              <a:rPr lang="pl-PL" dirty="0" smtClean="0"/>
              <a:t>W takim razie czy </a:t>
            </a:r>
            <a:r>
              <a:rPr lang="pl-PL" dirty="0" err="1" smtClean="0"/>
              <a:t>Wikipedia</a:t>
            </a:r>
            <a:r>
              <a:rPr lang="pl-PL" dirty="0" smtClean="0"/>
              <a:t> też jest częścią mojego umysłu?</a:t>
            </a:r>
          </a:p>
          <a:p>
            <a:r>
              <a:rPr lang="pl-PL" dirty="0" smtClean="0"/>
              <a:t>A może mam wspólny umysł ze wszystkimi użytkownikami </a:t>
            </a:r>
            <a:r>
              <a:rPr lang="pl-PL" dirty="0" err="1" smtClean="0"/>
              <a:t>Wikipedii</a:t>
            </a:r>
            <a:r>
              <a:rPr lang="pl-PL" dirty="0" smtClean="0"/>
              <a:t>?</a:t>
            </a:r>
            <a:endParaRPr lang="pl-PL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4405313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Kryteria włączenia w obręb procesów poznawczych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Stałość – artefakt wykorzystywany jest stale.</a:t>
            </a:r>
          </a:p>
          <a:p>
            <a:r>
              <a:rPr lang="pl-PL" dirty="0" smtClean="0"/>
              <a:t>Łatwość – nie ma trudności z jego użyciem.</a:t>
            </a:r>
          </a:p>
          <a:p>
            <a:r>
              <a:rPr lang="pl-PL" dirty="0" smtClean="0"/>
              <a:t>Domyślne uznawanie informacji – traktuje się go jako źródło wiarygodnych, uznanych informacji.</a:t>
            </a:r>
          </a:p>
          <a:p>
            <a:endParaRPr lang="pl-PL" dirty="0" smtClean="0"/>
          </a:p>
          <a:p>
            <a:r>
              <a:rPr lang="pl-PL" dirty="0" smtClean="0"/>
              <a:t>Kim </a:t>
            </a:r>
            <a:r>
              <a:rPr lang="pl-PL" dirty="0" err="1" smtClean="0"/>
              <a:t>Sterelny</a:t>
            </a:r>
            <a:r>
              <a:rPr lang="pl-PL" dirty="0" smtClean="0"/>
              <a:t> (2o10) dodatkowo zaproponował </a:t>
            </a:r>
            <a:r>
              <a:rPr lang="pl-PL" b="1" dirty="0" smtClean="0"/>
              <a:t>personalizację i sprzęgnięcie </a:t>
            </a:r>
            <a:r>
              <a:rPr lang="pl-PL" dirty="0" smtClean="0"/>
              <a:t>z innymi procesami.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Sterelny</a:t>
            </a:r>
            <a:r>
              <a:rPr lang="pl-PL" dirty="0" smtClean="0"/>
              <a:t> – umysł i jego rusztowania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83560"/>
            <a:ext cx="4953744" cy="4572000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Rozszerzony umysł istnieje w środowisku, które sobie ludzie sami skonstruowali.</a:t>
            </a:r>
          </a:p>
          <a:p>
            <a:r>
              <a:rPr lang="pl-PL" dirty="0" smtClean="0"/>
              <a:t>Jest po prostu skrajnym przypadkiem </a:t>
            </a:r>
            <a:r>
              <a:rPr lang="pl-PL" b="1" dirty="0" smtClean="0"/>
              <a:t>konstruowania niszy ekologicznej</a:t>
            </a:r>
            <a:r>
              <a:rPr lang="pl-PL" dirty="0" smtClean="0"/>
              <a:t>.</a:t>
            </a:r>
          </a:p>
          <a:p>
            <a:r>
              <a:rPr lang="pl-PL" dirty="0" smtClean="0"/>
              <a:t>Ludzie tworzą narzędzia poznawcze, ułatwiające inteligentne działanie.</a:t>
            </a:r>
            <a:endParaRPr lang="pl-PL" dirty="0"/>
          </a:p>
        </p:txBody>
      </p:sp>
      <p:pic>
        <p:nvPicPr>
          <p:cNvPr id="35842" name="Picture 2" descr="http://individual.utoronto.ca/somody/ma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7806" y="1916832"/>
            <a:ext cx="318619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Fenotyp rozszerzony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83560"/>
            <a:ext cx="5457800" cy="2365520"/>
          </a:xfrm>
        </p:spPr>
        <p:txBody>
          <a:bodyPr>
            <a:normAutofit lnSpcReduction="10000"/>
          </a:bodyPr>
          <a:lstStyle/>
          <a:p>
            <a:r>
              <a:rPr lang="pl-PL" dirty="0" err="1" smtClean="0"/>
              <a:t>Dawkins</a:t>
            </a:r>
            <a:r>
              <a:rPr lang="pl-PL" dirty="0" smtClean="0"/>
              <a:t>: organizmy wykorzystują środowisko zewnętrzne i dopiero z nim mają dojrzałą postać fenotypową.</a:t>
            </a:r>
            <a:endParaRPr lang="pl-PL" dirty="0"/>
          </a:p>
        </p:txBody>
      </p:sp>
      <p:pic>
        <p:nvPicPr>
          <p:cNvPr id="36866" name="Picture 2" descr="http://ecsmedia.pl/c/fenotyp-rozszerzony-dalekosiezny-gen-b-iext22353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867" y="0"/>
            <a:ext cx="2638133" cy="4176464"/>
          </a:xfrm>
          <a:prstGeom prst="rect">
            <a:avLst/>
          </a:prstGeom>
          <a:noFill/>
        </p:spPr>
      </p:pic>
      <p:pic>
        <p:nvPicPr>
          <p:cNvPr id="36868" name="Picture 4" descr="http://upload.wikimedia.org/wikipedia/commons/e/e1/Basket_style_n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149080"/>
            <a:ext cx="3240360" cy="2442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wykładu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Eksternalizm</a:t>
            </a:r>
            <a:r>
              <a:rPr lang="pl-PL" dirty="0" smtClean="0"/>
              <a:t> i </a:t>
            </a:r>
            <a:r>
              <a:rPr lang="pl-PL" dirty="0" err="1" smtClean="0"/>
              <a:t>internalizm</a:t>
            </a:r>
            <a:r>
              <a:rPr lang="pl-PL" dirty="0" smtClean="0"/>
              <a:t> w teorii znaczenia</a:t>
            </a:r>
          </a:p>
          <a:p>
            <a:r>
              <a:rPr lang="pl-PL" dirty="0" smtClean="0"/>
              <a:t>Umysł rozszerzony: aktywny </a:t>
            </a:r>
            <a:r>
              <a:rPr lang="pl-PL" dirty="0" err="1" smtClean="0"/>
              <a:t>eksternalizm</a:t>
            </a:r>
            <a:endParaRPr lang="pl-PL" dirty="0" smtClean="0"/>
          </a:p>
          <a:p>
            <a:r>
              <a:rPr lang="pl-PL" dirty="0" smtClean="0"/>
              <a:t>Konstytucja a przyczynowość</a:t>
            </a: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Zarzut Adamsa i </a:t>
            </a:r>
            <a:r>
              <a:rPr lang="pl-PL" dirty="0" err="1" smtClean="0"/>
              <a:t>Aizawy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Clark i </a:t>
            </a:r>
            <a:r>
              <a:rPr lang="pl-PL" dirty="0" err="1" smtClean="0"/>
              <a:t>Chalmers</a:t>
            </a:r>
            <a:r>
              <a:rPr lang="pl-PL" dirty="0" smtClean="0"/>
              <a:t> mylą relację przyczynową z relacją konstytucji!</a:t>
            </a:r>
          </a:p>
          <a:p>
            <a:r>
              <a:rPr lang="pl-PL" dirty="0" smtClean="0"/>
              <a:t>To prawda, że zewnętrzne obiekty wchodzą w relacje przyczynowo-skutkowe z umysłem, ale to nie wystarczy, żeby były jego częściami.</a:t>
            </a:r>
          </a:p>
          <a:p>
            <a:r>
              <a:rPr lang="pl-PL" dirty="0" smtClean="0"/>
              <a:t>A co wystarczy? Tylko to, co cechuje się odpowiednimi </a:t>
            </a:r>
            <a:r>
              <a:rPr lang="pl-PL" i="1" dirty="0" smtClean="0"/>
              <a:t>wskaźnikami poznania </a:t>
            </a:r>
            <a:r>
              <a:rPr lang="pl-PL" dirty="0" err="1" smtClean="0"/>
              <a:t>(mar</a:t>
            </a:r>
            <a:r>
              <a:rPr lang="pl-PL" dirty="0" smtClean="0"/>
              <a:t>k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cognitive</a:t>
            </a:r>
            <a:r>
              <a:rPr lang="pl-PL" dirty="0" smtClean="0"/>
              <a:t>)!</a:t>
            </a:r>
            <a:endParaRPr lang="pl-PL" i="1" dirty="0"/>
          </a:p>
        </p:txBody>
      </p:sp>
      <p:pic>
        <p:nvPicPr>
          <p:cNvPr id="27650" name="Picture 2" descr="http://www.ncas.rutgers.edu/sites/fasn/files/Dr.%20Ken%20Aizawa.jpg?14128115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332656"/>
            <a:ext cx="952500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Wskaźniki poznania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Adams i </a:t>
            </a:r>
            <a:r>
              <a:rPr lang="pl-PL" dirty="0" err="1" smtClean="0"/>
              <a:t>Aizawa</a:t>
            </a:r>
            <a:r>
              <a:rPr lang="pl-PL" dirty="0" smtClean="0"/>
              <a:t> twierdzą, że wskaźnikiem poznania jest posiadanie autentycznych reprezentacji, tj. takich, które nie wymagają zewnętrznego obserwatora.</a:t>
            </a:r>
          </a:p>
          <a:p>
            <a:r>
              <a:rPr lang="pl-PL" dirty="0" smtClean="0"/>
              <a:t>Nawiązują oni do </a:t>
            </a:r>
            <a:r>
              <a:rPr lang="pl-PL" u="sng" dirty="0" smtClean="0"/>
              <a:t>problemu ugruntowania symboli </a:t>
            </a:r>
            <a:r>
              <a:rPr lang="pl-PL" dirty="0" err="1" smtClean="0"/>
              <a:t>Stevana</a:t>
            </a:r>
            <a:r>
              <a:rPr lang="pl-PL" dirty="0" smtClean="0"/>
              <a:t> </a:t>
            </a:r>
            <a:r>
              <a:rPr lang="pl-PL" dirty="0" err="1" smtClean="0"/>
              <a:t>Harnada</a:t>
            </a:r>
            <a:r>
              <a:rPr lang="pl-PL" dirty="0" smtClean="0"/>
              <a:t> (zainspirowanego przez Johna </a:t>
            </a:r>
            <a:r>
              <a:rPr lang="pl-PL" dirty="0" err="1" smtClean="0"/>
              <a:t>Searle’a</a:t>
            </a:r>
            <a:r>
              <a:rPr lang="pl-PL" dirty="0" smtClean="0"/>
              <a:t> i Chiński pokój).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Problem ugruntowania symboli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Stevan Harnad: </a:t>
            </a:r>
            <a:br>
              <a:rPr lang="pl-PL" smtClean="0"/>
            </a:br>
            <a:r>
              <a:rPr lang="pl-PL" smtClean="0"/>
              <a:t>parafraza problemu </a:t>
            </a:r>
            <a:br>
              <a:rPr lang="pl-PL" smtClean="0"/>
            </a:br>
            <a:r>
              <a:rPr lang="pl-PL" smtClean="0"/>
              <a:t>Searle’a</a:t>
            </a:r>
          </a:p>
          <a:p>
            <a:r>
              <a:rPr lang="pl-PL" smtClean="0"/>
              <a:t>Jak stworzyć system,</a:t>
            </a:r>
            <a:br>
              <a:rPr lang="pl-PL" smtClean="0"/>
            </a:br>
            <a:r>
              <a:rPr lang="pl-PL" smtClean="0"/>
              <a:t>w którym symbole</a:t>
            </a:r>
            <a:br>
              <a:rPr lang="pl-PL" smtClean="0"/>
            </a:br>
            <a:r>
              <a:rPr lang="pl-PL" smtClean="0"/>
              <a:t>będą ugruntowane, tj.</a:t>
            </a:r>
            <a:br>
              <a:rPr lang="pl-PL" smtClean="0"/>
            </a:br>
            <a:r>
              <a:rPr lang="pl-PL" smtClean="0"/>
              <a:t>nie będą odnosić się</a:t>
            </a:r>
            <a:br>
              <a:rPr lang="pl-PL" smtClean="0"/>
            </a:br>
            <a:r>
              <a:rPr lang="pl-PL" smtClean="0"/>
              <a:t>tylko do innych symboli?</a:t>
            </a:r>
          </a:p>
        </p:txBody>
      </p:sp>
      <p:pic>
        <p:nvPicPr>
          <p:cNvPr id="23556" name="Picture 2" descr="http://upload.wikimedia.org/wikipedia/en/archive/6/6f/20050717013458!Stevan_Harn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628775"/>
            <a:ext cx="28575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Problem ugruntowania symboli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83560"/>
            <a:ext cx="6969968" cy="4572000"/>
          </a:xfrm>
        </p:spPr>
        <p:txBody>
          <a:bodyPr/>
          <a:lstStyle/>
          <a:p>
            <a:r>
              <a:rPr lang="pl-PL" dirty="0" err="1" smtClean="0"/>
              <a:t>Harnad</a:t>
            </a:r>
            <a:r>
              <a:rPr lang="pl-PL" dirty="0" smtClean="0"/>
              <a:t>: Sam system komputerowy nie ma symboli sensownych, jeśli nie oddziałuje ze środowiskiem.</a:t>
            </a:r>
          </a:p>
          <a:p>
            <a:pPr lvl="1"/>
            <a:r>
              <a:rPr lang="pl-PL" dirty="0" smtClean="0"/>
              <a:t>Nie można nauczyć się chińskiego, jeśli ma się tylko słownik chińsko-chiński.</a:t>
            </a:r>
          </a:p>
          <a:p>
            <a:pPr lvl="1"/>
            <a:r>
              <a:rPr lang="pl-PL" dirty="0" smtClean="0"/>
              <a:t>Trzeba móc wyjść poza same symbole, czyli je ugruntować.</a:t>
            </a:r>
          </a:p>
        </p:txBody>
      </p:sp>
      <p:pic>
        <p:nvPicPr>
          <p:cNvPr id="31746" name="Picture 2" descr="http://www.theworldofchinese.com/wp-content/uploads/2012/09/dictionary_m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6918" y="4727656"/>
            <a:ext cx="3917082" cy="2130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Ale czy na pewno?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Adams i </a:t>
            </a:r>
            <a:r>
              <a:rPr lang="pl-PL" dirty="0" err="1" smtClean="0"/>
              <a:t>Aizawa</a:t>
            </a:r>
            <a:r>
              <a:rPr lang="pl-PL" dirty="0" smtClean="0"/>
              <a:t> przesądzają, że nie ma procesów poznawczych bez reprezentacji.</a:t>
            </a:r>
          </a:p>
          <a:p>
            <a:r>
              <a:rPr lang="pl-PL" dirty="0" smtClean="0"/>
              <a:t>To ryzykowne, bo przesądzają </a:t>
            </a:r>
            <a:r>
              <a:rPr lang="pl-PL" i="1" dirty="0" smtClean="0"/>
              <a:t>na mocy definicji</a:t>
            </a:r>
            <a:r>
              <a:rPr lang="pl-PL" dirty="0" smtClean="0"/>
              <a:t>, że np. procesy ciągłej interakcji z otoczeniem – bez reprezentacji, jak w robotach Brooksa – nie są poznawcze.</a:t>
            </a:r>
          </a:p>
          <a:p>
            <a:r>
              <a:rPr lang="pl-PL" dirty="0" smtClean="0"/>
              <a:t>Tymczasem różne dziedziny nauki mogą różnie </a:t>
            </a:r>
            <a:r>
              <a:rPr lang="pl-PL" dirty="0" err="1" smtClean="0"/>
              <a:t>konceptualizować</a:t>
            </a:r>
            <a:r>
              <a:rPr lang="pl-PL" dirty="0" smtClean="0"/>
              <a:t> poznanie.</a:t>
            </a:r>
          </a:p>
          <a:p>
            <a:r>
              <a:rPr lang="pl-PL" dirty="0" smtClean="0"/>
              <a:t>Etologia poznawcza ma więcej kryteriów.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Buckner</a:t>
            </a:r>
            <a:r>
              <a:rPr lang="pl-PL" dirty="0" smtClean="0"/>
              <a:t> (2015): poznanie jako wiązka własności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Typowe własności przywoływane w etologii:</a:t>
            </a:r>
          </a:p>
          <a:p>
            <a:pPr lvl="1"/>
            <a:r>
              <a:rPr lang="pl-PL" dirty="0" smtClean="0"/>
              <a:t>wrażliwość na kontekst (elastyczność),</a:t>
            </a:r>
          </a:p>
          <a:p>
            <a:pPr lvl="1"/>
            <a:r>
              <a:rPr lang="pl-PL" dirty="0" smtClean="0"/>
              <a:t>szybkość,</a:t>
            </a:r>
          </a:p>
          <a:p>
            <a:pPr lvl="1"/>
            <a:r>
              <a:rPr lang="pl-PL" dirty="0" smtClean="0"/>
              <a:t>tworzenie kategorii,</a:t>
            </a:r>
          </a:p>
          <a:p>
            <a:pPr lvl="1"/>
            <a:r>
              <a:rPr lang="pl-PL" dirty="0" smtClean="0"/>
              <a:t>uczenie abstrakcyjne i wyższego rzędu,</a:t>
            </a:r>
          </a:p>
          <a:p>
            <a:pPr lvl="1"/>
            <a:r>
              <a:rPr lang="pl-PL" dirty="0" smtClean="0"/>
              <a:t>wielozmysłowość,</a:t>
            </a:r>
          </a:p>
          <a:p>
            <a:pPr lvl="1"/>
            <a:r>
              <a:rPr lang="pl-PL" dirty="0" smtClean="0"/>
              <a:t>inhibicja,</a:t>
            </a:r>
          </a:p>
          <a:p>
            <a:pPr lvl="1"/>
            <a:r>
              <a:rPr lang="pl-PL" dirty="0" smtClean="0"/>
              <a:t>integracja monotoniczna – sprawdzanie, czy zachodzi ekstrapolacja w uczeniu;</a:t>
            </a:r>
          </a:p>
          <a:p>
            <a:pPr lvl="1"/>
            <a:r>
              <a:rPr lang="pl-PL" dirty="0" smtClean="0"/>
              <a:t>tworzenie i monitorowanie oczekiwań.</a:t>
            </a:r>
          </a:p>
          <a:p>
            <a:pPr lvl="1"/>
            <a:endParaRPr lang="pl-PL" dirty="0" smtClean="0"/>
          </a:p>
          <a:p>
            <a:r>
              <a:rPr lang="en-US" sz="2400" dirty="0" smtClean="0"/>
              <a:t>Buckner, Cameron. 2015. </a:t>
            </a:r>
            <a:r>
              <a:rPr lang="en-US" sz="2400" i="1" dirty="0" smtClean="0"/>
              <a:t>A Property Cluster Theory of Cognition.</a:t>
            </a:r>
            <a:r>
              <a:rPr lang="en-US" sz="2400" dirty="0" smtClean="0"/>
              <a:t> „Philosophical Psychology” 28 (3): 307–336. doi:10.1080/09515089.2013.843274.</a:t>
            </a:r>
          </a:p>
          <a:p>
            <a:pPr lvl="1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Zarzut z jałowości metafizycznej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Czy coś zmienia, że uznamy notatnik za część procesów Ottona?</a:t>
            </a:r>
          </a:p>
          <a:p>
            <a:r>
              <a:rPr lang="pl-PL" dirty="0" smtClean="0"/>
              <a:t>Przecież struktura przyczynowa jest uznawana przez Adamsa i </a:t>
            </a:r>
            <a:r>
              <a:rPr lang="pl-PL" dirty="0" err="1" smtClean="0"/>
              <a:t>Aizawę</a:t>
            </a:r>
            <a:r>
              <a:rPr lang="pl-PL" dirty="0" smtClean="0"/>
              <a:t>. Uznają wpływ otoczenia.</a:t>
            </a:r>
          </a:p>
          <a:p>
            <a:r>
              <a:rPr lang="pl-PL" dirty="0" smtClean="0"/>
              <a:t>Czemu ma służyć zatem rozszerzanie umysłu?</a:t>
            </a:r>
          </a:p>
          <a:p>
            <a:pPr lvl="1"/>
            <a:r>
              <a:rPr lang="pl-PL" dirty="0" smtClean="0"/>
              <a:t>Clark i </a:t>
            </a:r>
            <a:r>
              <a:rPr lang="pl-PL" dirty="0" err="1" smtClean="0"/>
              <a:t>Chalmers</a:t>
            </a:r>
            <a:r>
              <a:rPr lang="pl-PL" dirty="0" smtClean="0"/>
              <a:t>: „jest to istotna różnica w metodologii badań naukowych”!</a:t>
            </a:r>
          </a:p>
          <a:p>
            <a:pPr lvl="1"/>
            <a:r>
              <a:rPr lang="pl-PL" dirty="0" smtClean="0"/>
              <a:t>„[…] metody wyjaśniania, które uznawano niegdyś za odpowiednie tylko dla analizy procesów „wewnętrznych”, przystosowuje się obecnie do badania procesów zewnętrznych”.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Zarzut z napięcia między poznaniem usytuowanym a rozszerzonym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2564904"/>
            <a:ext cx="7772400" cy="3790656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Jeśli mamy docenić rolę otoczenia w poznaniu, to przyjęcie perspektywy rozszerzonego umysłu jest szkodliwe.</a:t>
            </a:r>
          </a:p>
          <a:p>
            <a:r>
              <a:rPr lang="pl-PL" dirty="0" smtClean="0"/>
              <a:t>Całe istotne otoczenie zostaje wchłonięte przez umysł.</a:t>
            </a:r>
          </a:p>
          <a:p>
            <a:r>
              <a:rPr lang="pl-PL" dirty="0" smtClean="0"/>
              <a:t>Tak naprawdę można postrzegać Clarka i </a:t>
            </a:r>
            <a:r>
              <a:rPr lang="pl-PL" dirty="0" err="1" smtClean="0"/>
              <a:t>Chalmersa</a:t>
            </a:r>
            <a:r>
              <a:rPr lang="pl-PL" dirty="0" smtClean="0"/>
              <a:t> jako </a:t>
            </a:r>
            <a:r>
              <a:rPr lang="pl-PL" dirty="0" err="1" smtClean="0"/>
              <a:t>kryptosolipsystów</a:t>
            </a:r>
            <a:r>
              <a:rPr lang="pl-PL" dirty="0" smtClean="0"/>
              <a:t> metodologicznych!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Wyzwanie dla </a:t>
            </a:r>
            <a:r>
              <a:rPr lang="pl-PL" dirty="0" err="1" smtClean="0"/>
              <a:t>eksternalizmu</a:t>
            </a:r>
            <a:r>
              <a:rPr lang="pl-PL" dirty="0" smtClean="0"/>
              <a:t> aktywnego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Czy Adams i </a:t>
            </a:r>
            <a:r>
              <a:rPr lang="pl-PL" dirty="0" err="1" smtClean="0"/>
              <a:t>Aizawa</a:t>
            </a:r>
            <a:r>
              <a:rPr lang="pl-PL" dirty="0" smtClean="0"/>
              <a:t> nie mogą stosować np. metodologii wyjaśniania obliczeniowego do opisania operacji implantu do gry w </a:t>
            </a:r>
            <a:r>
              <a:rPr lang="pl-PL" dirty="0" err="1" smtClean="0"/>
              <a:t>Tetris</a:t>
            </a:r>
            <a:r>
              <a:rPr lang="pl-PL" dirty="0" smtClean="0"/>
              <a:t>?</a:t>
            </a:r>
          </a:p>
          <a:p>
            <a:r>
              <a:rPr lang="pl-PL" dirty="0" smtClean="0"/>
              <a:t>Czy cokolwiek im utrudnia zastosowanie obliczeniowej analizy do zrozumienia, jaką rolę mają notatki Ottona.</a:t>
            </a:r>
          </a:p>
          <a:p>
            <a:pPr lvl="1"/>
            <a:r>
              <a:rPr lang="pl-PL" dirty="0" smtClean="0"/>
              <a:t>Clark i </a:t>
            </a:r>
            <a:r>
              <a:rPr lang="pl-PL" dirty="0" err="1" smtClean="0"/>
              <a:t>Chalmers</a:t>
            </a:r>
            <a:r>
              <a:rPr lang="pl-PL" dirty="0" smtClean="0"/>
              <a:t> pomijają, że proces czytania jest świadomy. My świadomie nie czytamy wspomnień; to proces o innym charakterze, bo i pamięć nie jest wcale tak pasywna!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</a:t>
            </a:r>
            <a:r>
              <a:rPr lang="pl-PL" smtClean="0"/>
              <a:t>Rozszerzony oddech” Paula </a:t>
            </a:r>
            <a:r>
              <a:rPr lang="pl-PL" dirty="0" err="1" smtClean="0"/>
              <a:t>Thagarda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err="1" smtClean="0"/>
              <a:t>Thagard</a:t>
            </a:r>
            <a:r>
              <a:rPr lang="pl-PL" dirty="0" smtClean="0"/>
              <a:t>: oddychanie nie jest procesem mózgowym</a:t>
            </a:r>
          </a:p>
          <a:p>
            <a:pPr lvl="1"/>
            <a:r>
              <a:rPr lang="pl-PL" dirty="0" smtClean="0"/>
              <a:t>Otto ma rozedmę płuc, więc go </a:t>
            </a:r>
            <a:br>
              <a:rPr lang="pl-PL" dirty="0" smtClean="0"/>
            </a:br>
            <a:r>
              <a:rPr lang="pl-PL" dirty="0" smtClean="0"/>
              <a:t>podłączono do respiratora.</a:t>
            </a:r>
          </a:p>
          <a:p>
            <a:pPr lvl="1"/>
            <a:r>
              <a:rPr lang="pl-PL" dirty="0" smtClean="0"/>
              <a:t>Teraz respirator ma funkcje</a:t>
            </a:r>
            <a:br>
              <a:rPr lang="pl-PL" dirty="0" smtClean="0"/>
            </a:br>
            <a:r>
              <a:rPr lang="pl-PL" dirty="0" smtClean="0"/>
              <a:t>analogiczne do płuc.</a:t>
            </a:r>
          </a:p>
          <a:p>
            <a:pPr lvl="1"/>
            <a:r>
              <a:rPr lang="pl-PL" dirty="0" smtClean="0"/>
              <a:t>A zatem oddychanie nie jest </a:t>
            </a:r>
            <a:br>
              <a:rPr lang="pl-PL" dirty="0" smtClean="0"/>
            </a:br>
            <a:r>
              <a:rPr lang="pl-PL" dirty="0" smtClean="0"/>
              <a:t>tylko w płucach! ;)</a:t>
            </a:r>
          </a:p>
          <a:p>
            <a:pPr lvl="1"/>
            <a:r>
              <a:rPr lang="pl-PL" dirty="0" smtClean="0"/>
              <a:t>Więcej:</a:t>
            </a:r>
          </a:p>
          <a:p>
            <a:pPr lvl="1"/>
            <a:r>
              <a:rPr lang="pl-PL" dirty="0" smtClean="0">
                <a:hlinkClick r:id="rId2"/>
              </a:rPr>
              <a:t>https://www.psychologytoday.com/blog/hot-thought/201310/the-extended-breath</a:t>
            </a:r>
            <a:r>
              <a:rPr lang="pl-PL" dirty="0" smtClean="0"/>
              <a:t>	</a:t>
            </a:r>
            <a:endParaRPr lang="pl-PL" dirty="0"/>
          </a:p>
        </p:txBody>
      </p:sp>
      <p:pic>
        <p:nvPicPr>
          <p:cNvPr id="1026" name="Picture 2" descr="http://img.medicalexpo.com/images_me/photo-g/mechanical-ventilator-intensive-care-emergency-cpap-75118-145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348880"/>
            <a:ext cx="258127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Eksternalizm</a:t>
            </a:r>
            <a:r>
              <a:rPr lang="pl-PL" dirty="0" smtClean="0"/>
              <a:t> i </a:t>
            </a:r>
            <a:r>
              <a:rPr lang="pl-PL" dirty="0" err="1" smtClean="0"/>
              <a:t>internalizm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Internalizm</a:t>
            </a:r>
            <a:r>
              <a:rPr lang="pl-PL" dirty="0" smtClean="0"/>
              <a:t> i </a:t>
            </a:r>
            <a:r>
              <a:rPr lang="pl-PL" dirty="0" err="1" smtClean="0"/>
              <a:t>eksternalizm</a:t>
            </a:r>
            <a:r>
              <a:rPr lang="pl-PL" dirty="0" smtClean="0"/>
              <a:t> – stanowiska w sprawie czynników determinujących znaczenie reprezentacji</a:t>
            </a:r>
          </a:p>
          <a:p>
            <a:r>
              <a:rPr lang="pl-PL" dirty="0" smtClean="0"/>
              <a:t>Do tej pory rozważaliśmy wyłącznie teorie </a:t>
            </a:r>
            <a:r>
              <a:rPr lang="pl-PL" dirty="0" err="1" smtClean="0"/>
              <a:t>eksternalistyczne</a:t>
            </a:r>
            <a:r>
              <a:rPr lang="pl-PL" dirty="0" smtClean="0"/>
              <a:t>:</a:t>
            </a:r>
          </a:p>
          <a:p>
            <a:pPr lvl="1"/>
            <a:r>
              <a:rPr lang="pl-PL" dirty="0" err="1" smtClean="0"/>
              <a:t>Dretskego</a:t>
            </a:r>
            <a:r>
              <a:rPr lang="pl-PL" dirty="0" smtClean="0"/>
              <a:t>,</a:t>
            </a:r>
          </a:p>
          <a:p>
            <a:pPr lvl="1"/>
            <a:r>
              <a:rPr lang="pl-PL" dirty="0" smtClean="0"/>
              <a:t>Millikan,</a:t>
            </a:r>
          </a:p>
          <a:p>
            <a:pPr lvl="1"/>
            <a:r>
              <a:rPr lang="pl-PL" dirty="0" err="1" smtClean="0"/>
              <a:t>Cumminsa</a:t>
            </a:r>
            <a:r>
              <a:rPr lang="pl-PL" dirty="0" smtClean="0"/>
              <a:t> i Rotha…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Memento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Leonard ma amnezję następczą.</a:t>
            </a:r>
          </a:p>
          <a:p>
            <a:r>
              <a:rPr lang="pl-PL" dirty="0" smtClean="0"/>
              <a:t>Czy jego tatuaże i notatki są częścią jego umysłu?</a:t>
            </a:r>
          </a:p>
          <a:p>
            <a:r>
              <a:rPr lang="pl-PL" dirty="0" smtClean="0"/>
              <a:t>Jeśli tak, to manipulacja nimi może być niemoralna…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05064"/>
            <a:ext cx="36210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Koncepcja umysłu rozszerzonego wpisuje się w wiarygodną biologiczną wizję ludzkiego poznania.</a:t>
            </a:r>
          </a:p>
          <a:p>
            <a:r>
              <a:rPr lang="pl-PL" dirty="0" smtClean="0"/>
              <a:t>Budzi jednak wątpliwości, czy rzeczywiście jest czymś więcej niż tylko propozycją terminologiczną.</a:t>
            </a:r>
          </a:p>
          <a:p>
            <a:r>
              <a:rPr lang="pl-PL" dirty="0" smtClean="0"/>
              <a:t>Zarzut mylenia konstytucji z przyczynowością cały czas nie doczekał się jasnej odpowiedzi.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Dalsze lektury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83560"/>
            <a:ext cx="3672408" cy="459776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Rupert, Robert D. 2009. </a:t>
            </a:r>
            <a:r>
              <a:rPr lang="en-US" i="1" dirty="0" smtClean="0"/>
              <a:t>Cognitive systems and the extended mind</a:t>
            </a:r>
            <a:r>
              <a:rPr lang="en-US" dirty="0" smtClean="0"/>
              <a:t>. Oxford, Oxford University Press.</a:t>
            </a:r>
            <a:endParaRPr lang="pl-PL" dirty="0" smtClean="0"/>
          </a:p>
          <a:p>
            <a:r>
              <a:rPr lang="en-US" dirty="0" smtClean="0"/>
              <a:t>Clark, Andy. 2008. </a:t>
            </a:r>
            <a:r>
              <a:rPr lang="en-US" i="1" dirty="0" smtClean="0"/>
              <a:t>Supersizing the mind</a:t>
            </a:r>
            <a:r>
              <a:rPr lang="en-US" dirty="0" smtClean="0"/>
              <a:t>. Oxford, Oxford University Press.</a:t>
            </a:r>
          </a:p>
          <a:p>
            <a:endParaRPr lang="en-US" dirty="0" smtClean="0"/>
          </a:p>
          <a:p>
            <a:endParaRPr lang="pl-PL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555776" cy="388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068960"/>
            <a:ext cx="2510254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Eksternalizm</a:t>
            </a:r>
            <a:r>
              <a:rPr lang="pl-PL" dirty="0" smtClean="0"/>
              <a:t> i </a:t>
            </a:r>
            <a:r>
              <a:rPr lang="pl-PL" dirty="0" err="1" smtClean="0"/>
              <a:t>internalizm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Teza </a:t>
            </a:r>
            <a:r>
              <a:rPr lang="pl-PL" dirty="0" err="1" smtClean="0"/>
              <a:t>internalizmu</a:t>
            </a:r>
            <a:r>
              <a:rPr lang="pl-PL" dirty="0" smtClean="0"/>
              <a:t>:</a:t>
            </a:r>
          </a:p>
          <a:p>
            <a:pPr lvl="1"/>
            <a:r>
              <a:rPr lang="pl-PL" dirty="0" smtClean="0"/>
              <a:t>Znaczenie </a:t>
            </a:r>
            <a:r>
              <a:rPr lang="pl-PL" dirty="0" err="1" smtClean="0"/>
              <a:t>superweniuje</a:t>
            </a:r>
            <a:r>
              <a:rPr lang="pl-PL" dirty="0" smtClean="0"/>
              <a:t> logicznie (jest zależne asymetrycznie) na własnościach centralnego układu nerwowego.</a:t>
            </a:r>
          </a:p>
          <a:p>
            <a:pPr lvl="1"/>
            <a:r>
              <a:rPr lang="pl-PL" dirty="0" smtClean="0"/>
              <a:t>= „Znaczenie jest tylko w głowie”.</a:t>
            </a:r>
          </a:p>
          <a:p>
            <a:pPr lvl="1"/>
            <a:r>
              <a:rPr lang="pl-PL" dirty="0" smtClean="0"/>
              <a:t>Innymi słowy: nie może być zmiany znaczenia bez zmiany własności układu nerwowego; ale te własności mogą podlegać fluktuacjom, a własności znaczeniowe reprezentacji nie zmienią się.</a:t>
            </a:r>
          </a:p>
          <a:p>
            <a:pPr lvl="1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Dlaczego </a:t>
            </a:r>
            <a:r>
              <a:rPr lang="pl-PL" dirty="0" err="1" smtClean="0"/>
              <a:t>internalizm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Bo to intuicyjne?</a:t>
            </a:r>
          </a:p>
          <a:p>
            <a:r>
              <a:rPr lang="pl-PL" dirty="0" smtClean="0"/>
              <a:t>Ale niekoniecznie jest tradycyjne; jest raczej reakcją na eksperymenty myślowe Hilarego </a:t>
            </a:r>
            <a:r>
              <a:rPr lang="pl-PL" dirty="0" err="1" smtClean="0"/>
              <a:t>Putnama</a:t>
            </a:r>
            <a:r>
              <a:rPr lang="pl-PL" dirty="0" smtClean="0"/>
              <a:t> z lat 70. na temat Ziemi Bliźniaczej.</a:t>
            </a:r>
          </a:p>
          <a:p>
            <a:r>
              <a:rPr lang="pl-PL" dirty="0" smtClean="0"/>
              <a:t>Dały one początek </a:t>
            </a:r>
            <a:r>
              <a:rPr lang="pl-PL" i="1" dirty="0" err="1" smtClean="0"/>
              <a:t>eksternalizmowi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Eksternalizm</a:t>
            </a:r>
            <a:r>
              <a:rPr lang="pl-PL" dirty="0" smtClean="0"/>
              <a:t> głosi, że </a:t>
            </a:r>
            <a:r>
              <a:rPr lang="pl-PL" dirty="0" err="1" smtClean="0"/>
              <a:t>internalizm</a:t>
            </a:r>
            <a:r>
              <a:rPr lang="pl-PL" dirty="0" smtClean="0"/>
              <a:t> jest fałszywy.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Ziemia Bliźniacza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83560"/>
            <a:ext cx="6897960" cy="4572000"/>
          </a:xfrm>
        </p:spPr>
        <p:txBody>
          <a:bodyPr>
            <a:normAutofit/>
          </a:bodyPr>
          <a:lstStyle/>
          <a:p>
            <a:r>
              <a:rPr lang="pl-PL" dirty="0" smtClean="0"/>
              <a:t>ZB nie różni się niczym od Ziemi, poza tym, że substancja przypominająca wyglądem i smakiem wodę ma inny skład chemiczny. To nie jest H</a:t>
            </a:r>
            <a:r>
              <a:rPr lang="pl-PL" baseline="-25000" dirty="0" smtClean="0"/>
              <a:t>2</a:t>
            </a:r>
            <a:r>
              <a:rPr lang="pl-PL" dirty="0" smtClean="0"/>
              <a:t>O; to jest jakieś </a:t>
            </a:r>
            <a:r>
              <a:rPr lang="pl-PL" i="1" dirty="0" smtClean="0"/>
              <a:t>XYZ</a:t>
            </a:r>
            <a:r>
              <a:rPr lang="pl-PL" dirty="0" smtClean="0"/>
              <a:t>.</a:t>
            </a:r>
          </a:p>
          <a:p>
            <a:r>
              <a:rPr lang="pl-PL" dirty="0" smtClean="0"/>
              <a:t>Gdyby ktoś w czasach sprzed Lavoisiera (odkrycia tlenu) znalazł się na ZB i powiedział: „To jest woda”, to co oznaczałoby jego słowo „woda”?</a:t>
            </a:r>
            <a:endParaRPr lang="pl-PL" dirty="0"/>
          </a:p>
        </p:txBody>
      </p:sp>
      <p:pic>
        <p:nvPicPr>
          <p:cNvPr id="1028" name="Picture 4" descr="http://pixabay.com/static/uploads/photo/2014/02/08/14/11/drop-of-water-261860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0"/>
            <a:ext cx="2699792" cy="1797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Ziemia Bliźniacza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Putnam</a:t>
            </a:r>
            <a:r>
              <a:rPr lang="pl-PL" dirty="0" smtClean="0"/>
              <a:t>: oczywiście, że gdyby wskazywał na to, co się pije, to miałby na myśli coś, co ma strukturę chemiczną </a:t>
            </a:r>
            <a:r>
              <a:rPr lang="pl-PL" i="1" dirty="0" smtClean="0"/>
              <a:t>XYZ</a:t>
            </a:r>
            <a:r>
              <a:rPr lang="pl-PL" dirty="0" smtClean="0"/>
              <a:t>.</a:t>
            </a:r>
          </a:p>
          <a:p>
            <a:r>
              <a:rPr lang="pl-PL" dirty="0" smtClean="0"/>
              <a:t>To znaczy jednak, że odniesienie przedmiotowe nazw zależy od otoczenia.</a:t>
            </a:r>
          </a:p>
          <a:p>
            <a:r>
              <a:rPr lang="pl-PL" dirty="0" smtClean="0"/>
              <a:t>A ponieważ odniesienie jest aspektem znaczenia, to znaczenie nie jest w głowie.</a:t>
            </a:r>
          </a:p>
          <a:p>
            <a:r>
              <a:rPr lang="pl-PL" dirty="0" smtClean="0"/>
              <a:t>A </a:t>
            </a:r>
            <a:r>
              <a:rPr lang="pl-PL" dirty="0" err="1" smtClean="0"/>
              <a:t>internalizm</a:t>
            </a:r>
            <a:r>
              <a:rPr lang="pl-PL" dirty="0" smtClean="0"/>
              <a:t> jest fałszywy.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Kłopoty z </a:t>
            </a:r>
            <a:r>
              <a:rPr lang="pl-PL" dirty="0" err="1" smtClean="0"/>
              <a:t>Putnamem</a:t>
            </a:r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Argument </a:t>
            </a:r>
            <a:r>
              <a:rPr lang="pl-PL" dirty="0" err="1" smtClean="0"/>
              <a:t>Putnama</a:t>
            </a:r>
            <a:r>
              <a:rPr lang="pl-PL" dirty="0" smtClean="0"/>
              <a:t> jest pod pewnymi względami spaprany. Jeśli przetransportować mnie na ZB, to tam będzie H</a:t>
            </a:r>
            <a:r>
              <a:rPr lang="pl-PL" baseline="-25000" dirty="0" smtClean="0"/>
              <a:t>2</a:t>
            </a:r>
            <a:r>
              <a:rPr lang="pl-PL" dirty="0" smtClean="0"/>
              <a:t>O, w moim organizmie.</a:t>
            </a:r>
          </a:p>
          <a:p>
            <a:r>
              <a:rPr lang="pl-PL" dirty="0" smtClean="0"/>
              <a:t>I gdyby XYZ miało dokładnie taką samą strukturę przyczynową, jak H</a:t>
            </a:r>
            <a:r>
              <a:rPr lang="pl-PL" baseline="-25000" dirty="0" smtClean="0"/>
              <a:t>2</a:t>
            </a:r>
            <a:r>
              <a:rPr lang="pl-PL" dirty="0" smtClean="0"/>
              <a:t>O, to XYZ byłoby tożsame z H</a:t>
            </a:r>
            <a:r>
              <a:rPr lang="pl-PL" baseline="-25000" dirty="0" smtClean="0"/>
              <a:t>2</a:t>
            </a:r>
            <a:r>
              <a:rPr lang="pl-PL" dirty="0" smtClean="0"/>
              <a:t>O.</a:t>
            </a:r>
          </a:p>
          <a:p>
            <a:r>
              <a:rPr lang="pl-PL" dirty="0" smtClean="0"/>
              <a:t>To jest spaprany eksperyment.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Poprawka Dennetta: bliźniacze knajpy i automaty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83560"/>
            <a:ext cx="3513584" cy="4572000"/>
          </a:xfrm>
        </p:spPr>
        <p:txBody>
          <a:bodyPr/>
          <a:lstStyle/>
          <a:p>
            <a:r>
              <a:rPr lang="pl-PL" dirty="0" smtClean="0"/>
              <a:t>W Panamie używają monet przerobionych z ćwierćdolarówek.</a:t>
            </a:r>
          </a:p>
          <a:p>
            <a:r>
              <a:rPr lang="pl-PL" dirty="0" smtClean="0"/>
              <a:t>A poprawne znaczenie dla automatu zależy od kontekstu (otoczenia).</a:t>
            </a:r>
            <a:endParaRPr lang="pl-PL" dirty="0"/>
          </a:p>
        </p:txBody>
      </p:sp>
      <p:pic>
        <p:nvPicPr>
          <p:cNvPr id="19458" name="Picture 2" descr="https://farm6.staticflickr.com/5300/5402372164_267a12cb3f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72816"/>
            <a:ext cx="2976331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Niestandardowy 2">
      <a:dk1>
        <a:srgbClr val="FFFFFF"/>
      </a:dk1>
      <a:lt1>
        <a:srgbClr val="000000"/>
      </a:lt1>
      <a:dk2>
        <a:srgbClr val="F2F2F2"/>
      </a:dk2>
      <a:lt2>
        <a:srgbClr val="003E75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</TotalTime>
  <Words>1353</Words>
  <Application>Microsoft Office PowerPoint</Application>
  <PresentationFormat>Pokaz na ekranie (4:3)</PresentationFormat>
  <Paragraphs>143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Metro</vt:lpstr>
      <vt:lpstr>Eksternalizm i umysł rozszerzony</vt:lpstr>
      <vt:lpstr>Plan wykładu</vt:lpstr>
      <vt:lpstr>Eksternalizm i internalizm</vt:lpstr>
      <vt:lpstr>Eksternalizm i internalizm</vt:lpstr>
      <vt:lpstr>Dlaczego internalizm?</vt:lpstr>
      <vt:lpstr>Ziemia Bliźniacza</vt:lpstr>
      <vt:lpstr>Ziemia Bliźniacza</vt:lpstr>
      <vt:lpstr>Kłopoty z Putnamem…</vt:lpstr>
      <vt:lpstr>Poprawka Dennetta: bliźniacze knajpy i automaty</vt:lpstr>
      <vt:lpstr>Fodor kontratakuje: solipsyzm metodologiczny</vt:lpstr>
      <vt:lpstr>Aktywny eksternalizm</vt:lpstr>
      <vt:lpstr>Tetris</vt:lpstr>
      <vt:lpstr>Otto i Inga</vt:lpstr>
      <vt:lpstr>Otto i Inga</vt:lpstr>
      <vt:lpstr>Argument z analogii funkcjonalnej</vt:lpstr>
      <vt:lpstr>Ale czy Wikipedia też…?</vt:lpstr>
      <vt:lpstr>Kryteria włączenia w obręb procesów poznawczych</vt:lpstr>
      <vt:lpstr>Sterelny – umysł i jego rusztowania</vt:lpstr>
      <vt:lpstr>Fenotyp rozszerzony</vt:lpstr>
      <vt:lpstr>Zarzut Adamsa i Aizawy</vt:lpstr>
      <vt:lpstr>Wskaźniki poznania</vt:lpstr>
      <vt:lpstr>Problem ugruntowania symboli</vt:lpstr>
      <vt:lpstr>Problem ugruntowania symboli</vt:lpstr>
      <vt:lpstr>Ale czy na pewno?</vt:lpstr>
      <vt:lpstr>Buckner (2015): poznanie jako wiązka własności</vt:lpstr>
      <vt:lpstr>Zarzut z jałowości metafizycznej</vt:lpstr>
      <vt:lpstr>Zarzut z napięcia między poznaniem usytuowanym a rozszerzonym</vt:lpstr>
      <vt:lpstr>Wyzwanie dla eksternalizmu aktywnego</vt:lpstr>
      <vt:lpstr>„Rozszerzony oddech” Paula Thagarda</vt:lpstr>
      <vt:lpstr>Memento</vt:lpstr>
      <vt:lpstr>Podsumowanie</vt:lpstr>
      <vt:lpstr>Dalsze lektury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Eksternalizm i umysł rozszerzony</dc:title>
  <dc:creator>Marcin Miłkowski</dc:creator>
  <cp:lastModifiedBy>Marcin Miłkowski</cp:lastModifiedBy>
  <cp:revision>61</cp:revision>
  <dcterms:created xsi:type="dcterms:W3CDTF">2015-04-13T15:34:29Z</dcterms:created>
  <dcterms:modified xsi:type="dcterms:W3CDTF">2017-04-18T20:35:08Z</dcterms:modified>
</cp:coreProperties>
</file>